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sv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svg"/><Relationship Id="rId18" Type="http://schemas.openxmlformats.org/officeDocument/2006/relationships/image" Target="../media/image-10-18.png"/><Relationship Id="rId19" Type="http://schemas.openxmlformats.org/officeDocument/2006/relationships/slideLayout" Target="../slideLayouts/slideLayout11.xml"/><Relationship Id="rId2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svg"/><Relationship Id="rId16" Type="http://schemas.openxmlformats.org/officeDocument/2006/relationships/slideLayout" Target="../slideLayouts/slideLayout5.xml"/><Relationship Id="rId1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972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Rumah Peradaban Bangsa Foundation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39170"/>
            <a:ext cx="755642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Membangun Manusia – Menegakkan Peradaban – Menuju Indonesia Emas 2045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280190" y="475714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RPB Foundation hadir sebagai lembaga sosial non-profit yang berfokus pada penguatan peradaban bangsa melalui pembangunan manusia, ekonomi, sosial, budaya, dan lingkungan secara terpadu menuju Indonesia Emas 2045.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51167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Arah Strategis Menuju Indonesia Emas 2045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843439"/>
            <a:ext cx="5389483" cy="53894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634448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Struktur Organisasi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2417921" y="6642021"/>
            <a:ext cx="1347311" cy="273487"/>
          </a:xfrm>
          <a:prstGeom prst="roundRect">
            <a:avLst>
              <a:gd name="adj" fmla="val 32657"/>
            </a:avLst>
          </a:prstGeom>
          <a:solidFill>
            <a:srgbClr val="CEE6F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806" y="6708934"/>
            <a:ext cx="139541" cy="139541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744147" y="6940272"/>
            <a:ext cx="2694742" cy="273487"/>
          </a:xfrm>
          <a:prstGeom prst="roundRect">
            <a:avLst>
              <a:gd name="adj" fmla="val 32657"/>
            </a:avLst>
          </a:prstGeom>
          <a:solidFill>
            <a:srgbClr val="CEE6F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1687" y="7007185"/>
            <a:ext cx="139541" cy="139541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070491" y="7238524"/>
            <a:ext cx="4042053" cy="273487"/>
          </a:xfrm>
          <a:prstGeom prst="roundRect">
            <a:avLst>
              <a:gd name="adj" fmla="val 32657"/>
            </a:avLst>
          </a:prstGeom>
          <a:solidFill>
            <a:srgbClr val="CEE6FD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87" y="7305437"/>
            <a:ext cx="139541" cy="139541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396835" y="7536775"/>
            <a:ext cx="5389483" cy="273487"/>
          </a:xfrm>
          <a:prstGeom prst="roundRect">
            <a:avLst>
              <a:gd name="adj" fmla="val 32657"/>
            </a:avLst>
          </a:prstGeom>
          <a:solidFill>
            <a:srgbClr val="CEE6FD"/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1806" y="7603688"/>
            <a:ext cx="139541" cy="139541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396835" y="7909441"/>
            <a:ext cx="198358" cy="198358"/>
          </a:xfrm>
          <a:prstGeom prst="roundRect">
            <a:avLst>
              <a:gd name="adj" fmla="val 45026"/>
            </a:avLst>
          </a:prstGeom>
          <a:solidFill>
            <a:srgbClr val="CEE6FD"/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042" y="7946588"/>
            <a:ext cx="123944" cy="12394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94373" y="7931110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Pembina</a:t>
            </a:r>
            <a:endParaRPr lang="en-US" sz="950" dirty="0"/>
          </a:p>
        </p:txBody>
      </p:sp>
      <p:sp>
        <p:nvSpPr>
          <p:cNvPr id="16" name="Text 8"/>
          <p:cNvSpPr/>
          <p:nvPr/>
        </p:nvSpPr>
        <p:spPr>
          <a:xfrm>
            <a:off x="694373" y="8185309"/>
            <a:ext cx="509194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Tokoh Nasional / Akademisi</a:t>
            </a:r>
            <a:endParaRPr lang="en-US" sz="750" dirty="0"/>
          </a:p>
        </p:txBody>
      </p:sp>
      <p:sp>
        <p:nvSpPr>
          <p:cNvPr id="17" name="Shape 9"/>
          <p:cNvSpPr/>
          <p:nvPr/>
        </p:nvSpPr>
        <p:spPr>
          <a:xfrm>
            <a:off x="396835" y="8492728"/>
            <a:ext cx="198358" cy="198358"/>
          </a:xfrm>
          <a:prstGeom prst="roundRect">
            <a:avLst>
              <a:gd name="adj" fmla="val 45026"/>
            </a:avLst>
          </a:prstGeom>
          <a:solidFill>
            <a:srgbClr val="CEE6FD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4042" y="8529876"/>
            <a:ext cx="123944" cy="123944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694373" y="8514398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Pengawas</a:t>
            </a:r>
            <a:endParaRPr lang="en-US" sz="950" dirty="0"/>
          </a:p>
        </p:txBody>
      </p:sp>
      <p:sp>
        <p:nvSpPr>
          <p:cNvPr id="20" name="Text 11"/>
          <p:cNvSpPr/>
          <p:nvPr/>
        </p:nvSpPr>
        <p:spPr>
          <a:xfrm>
            <a:off x="694373" y="8768596"/>
            <a:ext cx="509194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Profesional / Auditor Sosial</a:t>
            </a:r>
            <a:endParaRPr lang="en-US" sz="750" dirty="0"/>
          </a:p>
        </p:txBody>
      </p:sp>
      <p:sp>
        <p:nvSpPr>
          <p:cNvPr id="21" name="Shape 12"/>
          <p:cNvSpPr/>
          <p:nvPr/>
        </p:nvSpPr>
        <p:spPr>
          <a:xfrm>
            <a:off x="396835" y="9076015"/>
            <a:ext cx="198358" cy="198358"/>
          </a:xfrm>
          <a:prstGeom prst="roundRect">
            <a:avLst>
              <a:gd name="adj" fmla="val 45026"/>
            </a:avLst>
          </a:prstGeom>
          <a:solidFill>
            <a:srgbClr val="CEE6FD"/>
          </a:solidFill>
          <a:ln/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4042" y="9113163"/>
            <a:ext cx="123944" cy="123944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694373" y="9097685"/>
            <a:ext cx="1918692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Ketua Umum / Direktur Eksekutif</a:t>
            </a:r>
            <a:endParaRPr lang="en-US" sz="950" dirty="0"/>
          </a:p>
        </p:txBody>
      </p:sp>
      <p:sp>
        <p:nvSpPr>
          <p:cNvPr id="24" name="Shape 14"/>
          <p:cNvSpPr/>
          <p:nvPr/>
        </p:nvSpPr>
        <p:spPr>
          <a:xfrm>
            <a:off x="396835" y="9423202"/>
            <a:ext cx="198358" cy="198358"/>
          </a:xfrm>
          <a:prstGeom prst="roundRect">
            <a:avLst>
              <a:gd name="adj" fmla="val 45026"/>
            </a:avLst>
          </a:prstGeom>
          <a:solidFill>
            <a:srgbClr val="CEE6FD"/>
          </a:solidFill>
          <a:ln/>
        </p:spPr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4042" y="9460349"/>
            <a:ext cx="123944" cy="123944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694373" y="9444871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 Bidang Strategis</a:t>
            </a:r>
            <a:endParaRPr lang="en-US" sz="950" dirty="0"/>
          </a:p>
        </p:txBody>
      </p:sp>
      <p:sp>
        <p:nvSpPr>
          <p:cNvPr id="27" name="Text 16"/>
          <p:cNvSpPr/>
          <p:nvPr/>
        </p:nvSpPr>
        <p:spPr>
          <a:xfrm>
            <a:off x="694373" y="9699069"/>
            <a:ext cx="5091946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Pendidikan, Ekonomi, Sosial, Lingkungan, Budaya, Riset</a:t>
            </a:r>
            <a:endParaRPr lang="en-US" sz="750" dirty="0"/>
          </a:p>
        </p:txBody>
      </p:sp>
      <p:sp>
        <p:nvSpPr>
          <p:cNvPr id="28" name="Text 17"/>
          <p:cNvSpPr/>
          <p:nvPr/>
        </p:nvSpPr>
        <p:spPr>
          <a:xfrm>
            <a:off x="6035873" y="831056"/>
            <a:ext cx="2849404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Komitmen Strategis Nasional 2025–2045</a:t>
            </a:r>
            <a:endParaRPr lang="en-US" sz="1150" dirty="0"/>
          </a:p>
        </p:txBody>
      </p:sp>
      <p:sp>
        <p:nvSpPr>
          <p:cNvPr id="29" name="Shape 18"/>
          <p:cNvSpPr/>
          <p:nvPr/>
        </p:nvSpPr>
        <p:spPr>
          <a:xfrm>
            <a:off x="6035873" y="1181338"/>
            <a:ext cx="49530" cy="49530"/>
          </a:xfrm>
          <a:prstGeom prst="roundRect">
            <a:avLst>
              <a:gd name="adj" fmla="val 923077"/>
            </a:avLst>
          </a:prstGeom>
          <a:solidFill>
            <a:srgbClr val="84C1FA"/>
          </a:solidFill>
          <a:ln/>
        </p:spPr>
      </p:sp>
      <p:sp>
        <p:nvSpPr>
          <p:cNvPr id="30" name="Text 19"/>
          <p:cNvSpPr/>
          <p:nvPr/>
        </p:nvSpPr>
        <p:spPr>
          <a:xfrm>
            <a:off x="6184582" y="1128593"/>
            <a:ext cx="325790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Pencapaian Tujuan Pembangunan Berkelanjutan (SDGs)</a:t>
            </a:r>
            <a:endParaRPr lang="en-US" sz="950" dirty="0"/>
          </a:p>
        </p:txBody>
      </p:sp>
      <p:sp>
        <p:nvSpPr>
          <p:cNvPr id="31" name="Text 20"/>
          <p:cNvSpPr/>
          <p:nvPr/>
        </p:nvSpPr>
        <p:spPr>
          <a:xfrm>
            <a:off x="6184582" y="1382792"/>
            <a:ext cx="805648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Mendukung agenda global untuk pembangunan yang inklusif dan berkelanjutan</a:t>
            </a:r>
            <a:endParaRPr lang="en-US" sz="750" dirty="0"/>
          </a:p>
        </p:txBody>
      </p:sp>
      <p:sp>
        <p:nvSpPr>
          <p:cNvPr id="32" name="Shape 21"/>
          <p:cNvSpPr/>
          <p:nvPr/>
        </p:nvSpPr>
        <p:spPr>
          <a:xfrm>
            <a:off x="6035873" y="1792486"/>
            <a:ext cx="49530" cy="49530"/>
          </a:xfrm>
          <a:prstGeom prst="roundRect">
            <a:avLst>
              <a:gd name="adj" fmla="val 923077"/>
            </a:avLst>
          </a:prstGeom>
          <a:solidFill>
            <a:srgbClr val="84C1FA"/>
          </a:solidFill>
          <a:ln/>
        </p:spPr>
      </p:sp>
      <p:sp>
        <p:nvSpPr>
          <p:cNvPr id="33" name="Text 22"/>
          <p:cNvSpPr/>
          <p:nvPr/>
        </p:nvSpPr>
        <p:spPr>
          <a:xfrm>
            <a:off x="6184582" y="1739741"/>
            <a:ext cx="2364462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Pelaksanaan RPJPN &amp; RPJMN 2025–2045</a:t>
            </a:r>
            <a:endParaRPr lang="en-US" sz="950" dirty="0"/>
          </a:p>
        </p:txBody>
      </p:sp>
      <p:sp>
        <p:nvSpPr>
          <p:cNvPr id="34" name="Text 23"/>
          <p:cNvSpPr/>
          <p:nvPr/>
        </p:nvSpPr>
        <p:spPr>
          <a:xfrm>
            <a:off x="6184582" y="1993940"/>
            <a:ext cx="805648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Selaras dengan rencana pembangunan jangka panjang dan menengah nasional</a:t>
            </a:r>
            <a:endParaRPr lang="en-US" sz="750" dirty="0"/>
          </a:p>
        </p:txBody>
      </p:sp>
      <p:sp>
        <p:nvSpPr>
          <p:cNvPr id="35" name="Shape 24"/>
          <p:cNvSpPr/>
          <p:nvPr/>
        </p:nvSpPr>
        <p:spPr>
          <a:xfrm>
            <a:off x="6035873" y="2403634"/>
            <a:ext cx="49530" cy="49530"/>
          </a:xfrm>
          <a:prstGeom prst="roundRect">
            <a:avLst>
              <a:gd name="adj" fmla="val 923077"/>
            </a:avLst>
          </a:prstGeom>
          <a:solidFill>
            <a:srgbClr val="84C1FA"/>
          </a:solidFill>
          <a:ln/>
        </p:spPr>
      </p:sp>
      <p:sp>
        <p:nvSpPr>
          <p:cNvPr id="36" name="Text 25"/>
          <p:cNvSpPr/>
          <p:nvPr/>
        </p:nvSpPr>
        <p:spPr>
          <a:xfrm>
            <a:off x="6184582" y="2350889"/>
            <a:ext cx="2315289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Implementasi Astacita Prabowo–Gibran</a:t>
            </a:r>
            <a:endParaRPr lang="en-US" sz="950" dirty="0"/>
          </a:p>
        </p:txBody>
      </p:sp>
      <p:sp>
        <p:nvSpPr>
          <p:cNvPr id="37" name="Text 26"/>
          <p:cNvSpPr/>
          <p:nvPr/>
        </p:nvSpPr>
        <p:spPr>
          <a:xfrm>
            <a:off x="6184582" y="2605088"/>
            <a:ext cx="805648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Sebagai arah pembangunan nasional menuju Indonesia yang lebih maju</a:t>
            </a:r>
            <a:endParaRPr lang="en-US" sz="750" dirty="0"/>
          </a:p>
        </p:txBody>
      </p:sp>
      <p:sp>
        <p:nvSpPr>
          <p:cNvPr id="38" name="Shape 27"/>
          <p:cNvSpPr/>
          <p:nvPr/>
        </p:nvSpPr>
        <p:spPr>
          <a:xfrm>
            <a:off x="6035873" y="3014782"/>
            <a:ext cx="49530" cy="49530"/>
          </a:xfrm>
          <a:prstGeom prst="roundRect">
            <a:avLst>
              <a:gd name="adj" fmla="val 923077"/>
            </a:avLst>
          </a:prstGeom>
          <a:solidFill>
            <a:srgbClr val="84C1FA"/>
          </a:solidFill>
          <a:ln/>
        </p:spPr>
      </p:sp>
      <p:sp>
        <p:nvSpPr>
          <p:cNvPr id="39" name="Text 28"/>
          <p:cNvSpPr/>
          <p:nvPr/>
        </p:nvSpPr>
        <p:spPr>
          <a:xfrm>
            <a:off x="6184582" y="2962037"/>
            <a:ext cx="195822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Gerakan Nasional Revolusi Mental</a:t>
            </a:r>
            <a:endParaRPr lang="en-US" sz="950" dirty="0"/>
          </a:p>
        </p:txBody>
      </p:sp>
      <p:sp>
        <p:nvSpPr>
          <p:cNvPr id="40" name="Text 29"/>
          <p:cNvSpPr/>
          <p:nvPr/>
        </p:nvSpPr>
        <p:spPr>
          <a:xfrm>
            <a:off x="6184582" y="3216235"/>
            <a:ext cx="805648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Membangun karakter bangsa yang berintegritas dan berbudaya</a:t>
            </a:r>
            <a:endParaRPr lang="en-US" sz="750" dirty="0"/>
          </a:p>
        </p:txBody>
      </p:sp>
      <p:sp>
        <p:nvSpPr>
          <p:cNvPr id="41" name="Shape 30"/>
          <p:cNvSpPr/>
          <p:nvPr/>
        </p:nvSpPr>
        <p:spPr>
          <a:xfrm>
            <a:off x="6035873" y="3625929"/>
            <a:ext cx="49530" cy="49530"/>
          </a:xfrm>
          <a:prstGeom prst="roundRect">
            <a:avLst>
              <a:gd name="adj" fmla="val 923077"/>
            </a:avLst>
          </a:prstGeom>
          <a:solidFill>
            <a:srgbClr val="84C1FA"/>
          </a:solidFill>
          <a:ln/>
        </p:spPr>
      </p:sp>
      <p:sp>
        <p:nvSpPr>
          <p:cNvPr id="42" name="Text 31"/>
          <p:cNvSpPr/>
          <p:nvPr/>
        </p:nvSpPr>
        <p:spPr>
          <a:xfrm>
            <a:off x="6184582" y="3573185"/>
            <a:ext cx="2408396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Pembangunan Ekonomi Hijau dan Inklusif</a:t>
            </a:r>
            <a:endParaRPr lang="en-US" sz="950" dirty="0"/>
          </a:p>
        </p:txBody>
      </p:sp>
      <p:sp>
        <p:nvSpPr>
          <p:cNvPr id="43" name="Text 32"/>
          <p:cNvSpPr/>
          <p:nvPr/>
        </p:nvSpPr>
        <p:spPr>
          <a:xfrm>
            <a:off x="6184582" y="3827383"/>
            <a:ext cx="8056483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Pertumbuhan ekonomi yang berkelanjutan dan berkeadilan sosial</a:t>
            </a:r>
            <a:endParaRPr lang="en-US" sz="750" dirty="0"/>
          </a:p>
        </p:txBody>
      </p:sp>
      <p:sp>
        <p:nvSpPr>
          <p:cNvPr id="44" name="Shape 33"/>
          <p:cNvSpPr/>
          <p:nvPr/>
        </p:nvSpPr>
        <p:spPr>
          <a:xfrm>
            <a:off x="6035873" y="4097536"/>
            <a:ext cx="8205192" cy="669250"/>
          </a:xfrm>
          <a:prstGeom prst="roundRect">
            <a:avLst>
              <a:gd name="adj" fmla="val 13345"/>
            </a:avLst>
          </a:prstGeom>
          <a:solidFill>
            <a:srgbClr val="B5DAFC"/>
          </a:solidFill>
          <a:ln/>
        </p:spPr>
      </p:sp>
      <p:pic>
        <p:nvPicPr>
          <p:cNvPr id="45" name="Image 9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35053" y="4248983"/>
            <a:ext cx="123944" cy="99179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6358176" y="4221480"/>
            <a:ext cx="778371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"Peradaban bukanlah warisan, tetapi perjuangan yang diwariskan."</a:t>
            </a:r>
            <a:endParaRPr lang="en-US" sz="750" dirty="0"/>
          </a:p>
        </p:txBody>
      </p:sp>
      <p:sp>
        <p:nvSpPr>
          <p:cNvPr id="47" name="Text 35"/>
          <p:cNvSpPr/>
          <p:nvPr/>
        </p:nvSpPr>
        <p:spPr>
          <a:xfrm>
            <a:off x="6358176" y="4469368"/>
            <a:ext cx="778371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— Rumah Peradaban Bangsa Foundation</a:t>
            </a:r>
            <a:endParaRPr lang="en-US" sz="750" dirty="0"/>
          </a:p>
        </p:txBody>
      </p:sp>
      <p:sp>
        <p:nvSpPr>
          <p:cNvPr id="48" name="Text 36"/>
          <p:cNvSpPr/>
          <p:nvPr/>
        </p:nvSpPr>
        <p:spPr>
          <a:xfrm>
            <a:off x="6035873" y="4878348"/>
            <a:ext cx="1310402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Legalitas dan Identitas</a:t>
            </a:r>
            <a:endParaRPr lang="en-US" sz="950" dirty="0"/>
          </a:p>
        </p:txBody>
      </p:sp>
      <p:sp>
        <p:nvSpPr>
          <p:cNvPr id="49" name="Text 37"/>
          <p:cNvSpPr/>
          <p:nvPr/>
        </p:nvSpPr>
        <p:spPr>
          <a:xfrm>
            <a:off x="6035873" y="5132546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Nama Resmi: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Rumah Peradaban Bangsa Foundation</a:t>
            </a:r>
            <a:endParaRPr lang="en-US" sz="750" dirty="0"/>
          </a:p>
        </p:txBody>
      </p:sp>
      <p:sp>
        <p:nvSpPr>
          <p:cNvPr id="50" name="Text 38"/>
          <p:cNvSpPr/>
          <p:nvPr/>
        </p:nvSpPr>
        <p:spPr>
          <a:xfrm>
            <a:off x="6035873" y="5380434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Bentuk Hukum: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Yayasan (Non-Profit)</a:t>
            </a:r>
            <a:endParaRPr lang="en-US" sz="750" dirty="0"/>
          </a:p>
        </p:txBody>
      </p:sp>
      <p:sp>
        <p:nvSpPr>
          <p:cNvPr id="51" name="Text 39"/>
          <p:cNvSpPr/>
          <p:nvPr/>
        </p:nvSpPr>
        <p:spPr>
          <a:xfrm>
            <a:off x="6035873" y="5628323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www.rumahperadabanbangsa.id</a:t>
            </a:r>
            <a:endParaRPr lang="en-US" sz="750" dirty="0"/>
          </a:p>
        </p:txBody>
      </p:sp>
      <p:sp>
        <p:nvSpPr>
          <p:cNvPr id="52" name="Text 40"/>
          <p:cNvSpPr/>
          <p:nvPr/>
        </p:nvSpPr>
        <p:spPr>
          <a:xfrm>
            <a:off x="6035873" y="5876211"/>
            <a:ext cx="8205192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Instagram: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@rumahperadabanbangsa</a:t>
            </a: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1634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Latar Belakang dan Tantangan Bangsa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427803"/>
            <a:ext cx="353615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Visi Indonesia Emas 2045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370302"/>
            <a:ext cx="3536156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Dalam perjalanan bangsa menuju Indonesia Emas 2045, dibutuhkan fondasi kuat berupa manusia unggul, ekonomi berdaya, lingkungan lestari, serta budaya dan nilai kebangsaan yang kokoh.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5454134"/>
            <a:ext cx="3536156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RPB Foundation menjadi mitra strategis pemerintah, BUMN, BUMD, dan masyarakat sipil dalam membangun masyarakat Indonesia yang berkarakter, produktif, dan berdaya saing global.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308074" y="2427803"/>
            <a:ext cx="353615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Tantangan Pembangunan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308074" y="3370302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Realita menunjukkan bahwa tantangan pembangunan nasional tidak hanya bersifat ekonomi, tetapi juga menyangkut: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08074" y="4819055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Ketimpangan sosial yang masih tinggi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08074" y="552354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Degradasi lingkungan berkelanjutan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622804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Rendahnya literasi kebangsaan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8074" y="66149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Melemahnya ketahanan sosial masyarakat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081" y="444579"/>
            <a:ext cx="4451985" cy="503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Visi dan Misi Organisasi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645081" y="1271111"/>
            <a:ext cx="13340239" cy="1574125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</p:sp>
      <p:sp>
        <p:nvSpPr>
          <p:cNvPr id="4" name="Shape 2"/>
          <p:cNvSpPr/>
          <p:nvPr/>
        </p:nvSpPr>
        <p:spPr>
          <a:xfrm>
            <a:off x="806291" y="1432322"/>
            <a:ext cx="483751" cy="483751"/>
          </a:xfrm>
          <a:prstGeom prst="roundRect">
            <a:avLst>
              <a:gd name="adj" fmla="val 18900396"/>
            </a:avLst>
          </a:prstGeom>
          <a:solidFill>
            <a:srgbClr val="84C1F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9284" y="1565315"/>
            <a:ext cx="217646" cy="2176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06291" y="2077283"/>
            <a:ext cx="201608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Visi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06291" y="2425898"/>
            <a:ext cx="13017818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Menjadi lembaga terdepan dalam membangun peradaban bangsa yang tangguh, mandiri, berdaya saing, dan berakhlak mulia menuju Indonesia Emas 2045.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45081" y="3087053"/>
            <a:ext cx="342245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Misi Strategis RPB Foundation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5081" y="3631287"/>
            <a:ext cx="16121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45081" y="3882390"/>
            <a:ext cx="433923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1" name="Text 8"/>
          <p:cNvSpPr/>
          <p:nvPr/>
        </p:nvSpPr>
        <p:spPr>
          <a:xfrm>
            <a:off x="645081" y="4008715"/>
            <a:ext cx="201608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Pendidikan Karakter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45081" y="4357330"/>
            <a:ext cx="4339233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Menguatkan pendidikan karakter, moral, dan kebangsaan berbasis nilai Pancasila dan UUD 1945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5145524" y="3631287"/>
            <a:ext cx="16121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5145524" y="3882390"/>
            <a:ext cx="433923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5" name="Text 12"/>
          <p:cNvSpPr/>
          <p:nvPr/>
        </p:nvSpPr>
        <p:spPr>
          <a:xfrm>
            <a:off x="5145524" y="4008715"/>
            <a:ext cx="2018228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Pengembangan SDM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5145524" y="4357330"/>
            <a:ext cx="4339233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Mengembangkan potensi sumber daya manusia melalui pendidikan, pelatihan, dan teknologi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9645968" y="3631287"/>
            <a:ext cx="16121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9645968" y="3882390"/>
            <a:ext cx="433923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9" name="Text 16"/>
          <p:cNvSpPr/>
          <p:nvPr/>
        </p:nvSpPr>
        <p:spPr>
          <a:xfrm>
            <a:off x="9645968" y="4008715"/>
            <a:ext cx="208633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Kemandirian Ekonomi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9645968" y="4357330"/>
            <a:ext cx="4339233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Mendorong kemandirian ekonomi melalui pemberdayaan UMKM, koperasi, dan ekonomi kreatif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645081" y="5155644"/>
            <a:ext cx="16121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645081" y="5406747"/>
            <a:ext cx="433923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3" name="Text 20"/>
          <p:cNvSpPr/>
          <p:nvPr/>
        </p:nvSpPr>
        <p:spPr>
          <a:xfrm>
            <a:off x="645081" y="5533072"/>
            <a:ext cx="201608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Program Sosial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45081" y="5881688"/>
            <a:ext cx="4339233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Mengembangkan program sosial dan kemanusiaan yang berkeadilan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5145524" y="5155644"/>
            <a:ext cx="16121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250" dirty="0"/>
          </a:p>
        </p:txBody>
      </p:sp>
      <p:sp>
        <p:nvSpPr>
          <p:cNvPr id="26" name="Shape 23"/>
          <p:cNvSpPr/>
          <p:nvPr/>
        </p:nvSpPr>
        <p:spPr>
          <a:xfrm>
            <a:off x="5145524" y="5406747"/>
            <a:ext cx="433923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7" name="Text 24"/>
          <p:cNvSpPr/>
          <p:nvPr/>
        </p:nvSpPr>
        <p:spPr>
          <a:xfrm>
            <a:off x="5145524" y="5533072"/>
            <a:ext cx="2234803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Pelestarian Lingkungan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5145524" y="5881688"/>
            <a:ext cx="4339233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Menumbuhkan kesadaran pelestarian lingkungan dan ketahanan energi berkelanjutan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9645968" y="5155644"/>
            <a:ext cx="16121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06</a:t>
            </a:r>
            <a:endParaRPr lang="en-US" sz="1250" dirty="0"/>
          </a:p>
        </p:txBody>
      </p:sp>
      <p:sp>
        <p:nvSpPr>
          <p:cNvPr id="30" name="Shape 27"/>
          <p:cNvSpPr/>
          <p:nvPr/>
        </p:nvSpPr>
        <p:spPr>
          <a:xfrm>
            <a:off x="9645968" y="5406747"/>
            <a:ext cx="4339233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31" name="Text 28"/>
          <p:cNvSpPr/>
          <p:nvPr/>
        </p:nvSpPr>
        <p:spPr>
          <a:xfrm>
            <a:off x="9645968" y="5533072"/>
            <a:ext cx="201608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Bela Negara</a:t>
            </a:r>
            <a:endParaRPr lang="en-US" sz="1550" dirty="0"/>
          </a:p>
        </p:txBody>
      </p:sp>
      <p:sp>
        <p:nvSpPr>
          <p:cNvPr id="32" name="Text 29"/>
          <p:cNvSpPr/>
          <p:nvPr/>
        </p:nvSpPr>
        <p:spPr>
          <a:xfrm>
            <a:off x="9645968" y="5881688"/>
            <a:ext cx="4339233" cy="516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Menanamkan semangat bela negara dan ketahanan nasional di kalangan generasi muda</a:t>
            </a:r>
            <a:endParaRPr lang="en-US" sz="1250" dirty="0"/>
          </a:p>
        </p:txBody>
      </p:sp>
      <p:sp>
        <p:nvSpPr>
          <p:cNvPr id="33" name="Text 30"/>
          <p:cNvSpPr/>
          <p:nvPr/>
        </p:nvSpPr>
        <p:spPr>
          <a:xfrm>
            <a:off x="645081" y="6680002"/>
            <a:ext cx="161211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07</a:t>
            </a:r>
            <a:endParaRPr lang="en-US" sz="1250" dirty="0"/>
          </a:p>
        </p:txBody>
      </p:sp>
      <p:sp>
        <p:nvSpPr>
          <p:cNvPr id="34" name="Shape 31"/>
          <p:cNvSpPr/>
          <p:nvPr/>
        </p:nvSpPr>
        <p:spPr>
          <a:xfrm>
            <a:off x="645081" y="6931104"/>
            <a:ext cx="1334012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35" name="Text 32"/>
          <p:cNvSpPr/>
          <p:nvPr/>
        </p:nvSpPr>
        <p:spPr>
          <a:xfrm>
            <a:off x="645081" y="7057430"/>
            <a:ext cx="2016085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Riset dan Inovasi</a:t>
            </a:r>
            <a:endParaRPr lang="en-US" sz="1550" dirty="0"/>
          </a:p>
        </p:txBody>
      </p:sp>
      <p:sp>
        <p:nvSpPr>
          <p:cNvPr id="36" name="Text 33"/>
          <p:cNvSpPr/>
          <p:nvPr/>
        </p:nvSpPr>
        <p:spPr>
          <a:xfrm>
            <a:off x="645081" y="7406045"/>
            <a:ext cx="13340120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Mengembangkan riset, inovasi sosial, dan kolaborasi lintas lembaga untuk memperkuat daya saing bangsa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636"/>
            <a:ext cx="67519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Lima Pilar Peradaban Bangsa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154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RPB Foundation berpegang pada lima pilar fundamental yang menjadi landasan pemikiran dalam membangun peradaban bangsa yang tangguh dan berkelanjutan.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42963" y="3225046"/>
            <a:ext cx="38920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Pendidikan dan Karakter Manusia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654266"/>
            <a:ext cx="3941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Pondasi utama membentuk generasi berdaya saing dengan karakter kuat dan integritas tinggi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08" y="3964603"/>
            <a:ext cx="296942" cy="2969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2794635"/>
            <a:ext cx="30605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Ekonomi dan Kemandirian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895284" y="3223855"/>
            <a:ext cx="3941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Sumber kekuatan bangsa di era global melalui pemberdayaan ekonomi kerakyatan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0303" y="3384173"/>
            <a:ext cx="296942" cy="2969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4463" y="4523780"/>
            <a:ext cx="3842147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Lingkungan dan Ketahanan Alam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94463" y="5263158"/>
            <a:ext cx="3842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Dasar keberlanjutan kehidupan untuk generasi masa depan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4250" y="4903768"/>
            <a:ext cx="296942" cy="29694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95284" y="6245662"/>
            <a:ext cx="34750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Budaya dan Identitas Nasional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895284" y="6674882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Roh yang menjaga jati diri bangsa di tengah arus globalisasi</a:t>
            </a:r>
            <a:endParaRPr lang="en-US" sz="15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60303" y="6423362"/>
            <a:ext cx="296942" cy="29694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184672" y="5815132"/>
            <a:ext cx="35503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Ketahanan Sosial dan Nasional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93790" y="6244352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Benteng stabilitas dan keamanan masyarakat Indonesia</a:t>
            </a:r>
            <a:endParaRPr lang="en-US" sz="15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74008" y="5842933"/>
            <a:ext cx="296942" cy="2969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2195" y="696158"/>
            <a:ext cx="7751207" cy="504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Program Pendidikan &amp; Peningkatan SDM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132195" y="1265277"/>
            <a:ext cx="785241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Membangun Manusia Indonesia yang Cerdas, Berkarakter, dan Berintegritas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132195" y="2112764"/>
            <a:ext cx="7852410" cy="1234083"/>
          </a:xfrm>
          <a:prstGeom prst="roundRect">
            <a:avLst>
              <a:gd name="adj" fmla="val 1177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55055" y="2135624"/>
            <a:ext cx="645795" cy="1188363"/>
          </a:xfrm>
          <a:prstGeom prst="roundRect">
            <a:avLst>
              <a:gd name="adj" fmla="val 18256"/>
            </a:avLst>
          </a:prstGeom>
          <a:solidFill>
            <a:srgbClr val="CEE6FD"/>
          </a:solidFill>
          <a:ln/>
        </p:spPr>
      </p:sp>
      <p:sp>
        <p:nvSpPr>
          <p:cNvPr id="7" name="Text 4"/>
          <p:cNvSpPr/>
          <p:nvPr/>
        </p:nvSpPr>
        <p:spPr>
          <a:xfrm>
            <a:off x="6356866" y="2578418"/>
            <a:ext cx="24217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962299" y="2297073"/>
            <a:ext cx="2845713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Sekolah Peradaban Nusantara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62299" y="2646045"/>
            <a:ext cx="6837998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pendidikan karakter berbasis Pancasila dan wawasan kebangsaan untuk pelajar, mahasiswa, dan ASN muda dengan kurikulum terintegrasi nilai-nilai kebangsaan.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132195" y="3508296"/>
            <a:ext cx="7852410" cy="1234083"/>
          </a:xfrm>
          <a:prstGeom prst="roundRect">
            <a:avLst>
              <a:gd name="adj" fmla="val 1177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55055" y="3531156"/>
            <a:ext cx="645795" cy="1188363"/>
          </a:xfrm>
          <a:prstGeom prst="roundRect">
            <a:avLst>
              <a:gd name="adj" fmla="val 18256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6356866" y="3973949"/>
            <a:ext cx="24217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962299" y="3692604"/>
            <a:ext cx="3084314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Akademi Kepemimpinan Bangsa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962299" y="4041577"/>
            <a:ext cx="6837998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Pelatihan kepemimpinan untuk pemuda, ASN, dan aparatur daerah agar adaptif terhadap tantangan era digital dan mampu memimpin perubahan.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132195" y="4903827"/>
            <a:ext cx="7852410" cy="1234083"/>
          </a:xfrm>
          <a:prstGeom prst="roundRect">
            <a:avLst>
              <a:gd name="adj" fmla="val 1177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155055" y="4926687"/>
            <a:ext cx="645795" cy="1188363"/>
          </a:xfrm>
          <a:prstGeom prst="roundRect">
            <a:avLst>
              <a:gd name="adj" fmla="val 18256"/>
            </a:avLst>
          </a:prstGeom>
          <a:solidFill>
            <a:srgbClr val="CEE6FD"/>
          </a:solidFill>
          <a:ln/>
        </p:spPr>
      </p:sp>
      <p:sp>
        <p:nvSpPr>
          <p:cNvPr id="17" name="Text 14"/>
          <p:cNvSpPr/>
          <p:nvPr/>
        </p:nvSpPr>
        <p:spPr>
          <a:xfrm>
            <a:off x="6356866" y="5369481"/>
            <a:ext cx="24217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6962299" y="5088136"/>
            <a:ext cx="3255526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Program Literasi Nusantara Digital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962299" y="5437108"/>
            <a:ext cx="6837998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Penguatan literasi digital, keuangan, dan kebangsaan di daerah 3T untuk mengurangi kesenjangan akses informasi dan teknologi.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132195" y="6299359"/>
            <a:ext cx="7852410" cy="1234083"/>
          </a:xfrm>
          <a:prstGeom prst="roundRect">
            <a:avLst>
              <a:gd name="adj" fmla="val 1177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155055" y="6322219"/>
            <a:ext cx="645795" cy="1188363"/>
          </a:xfrm>
          <a:prstGeom prst="roundRect">
            <a:avLst>
              <a:gd name="adj" fmla="val 18256"/>
            </a:avLst>
          </a:prstGeom>
          <a:solidFill>
            <a:srgbClr val="CEE6FD"/>
          </a:solidFill>
          <a:ln/>
        </p:spPr>
      </p:sp>
      <p:sp>
        <p:nvSpPr>
          <p:cNvPr id="22" name="Text 19"/>
          <p:cNvSpPr/>
          <p:nvPr/>
        </p:nvSpPr>
        <p:spPr>
          <a:xfrm>
            <a:off x="6356866" y="6765012"/>
            <a:ext cx="24217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6962299" y="6483668"/>
            <a:ext cx="2150507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Beasiswa Anak Bangsa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6962299" y="6832640"/>
            <a:ext cx="6837998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Dukungan pendidikan bagi anak berprestasi dari keluarga prasejahtera untuk memastikan akses pendidikan berkualitas bagi semua.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56670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Pemberdayaan Ekonomi &amp; Kemandirian Nasional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622697"/>
            <a:ext cx="487275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Menumbuhkan Ekonomi Kerakyatan sebagai Poros Ketahanan Bangsa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396835" y="1069062"/>
            <a:ext cx="223242" cy="223242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433983" y="1087636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19257" y="1103114"/>
            <a:ext cx="1936075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Gerakan Nasional UMKM Berdaya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719257" y="1357313"/>
            <a:ext cx="78827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Pelatihan, pendampingan, dan akses pembiayaan UMKM di seluruh Indonesia untuk meningkatkan daya saing produk lokal.</a:t>
            </a:r>
            <a:endParaRPr lang="en-US" sz="750" dirty="0"/>
          </a:p>
        </p:txBody>
      </p:sp>
      <p:sp>
        <p:nvSpPr>
          <p:cNvPr id="8" name="Shape 6"/>
          <p:cNvSpPr/>
          <p:nvPr/>
        </p:nvSpPr>
        <p:spPr>
          <a:xfrm>
            <a:off x="396835" y="1714262"/>
            <a:ext cx="223242" cy="223242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sp>
        <p:nvSpPr>
          <p:cNvPr id="9" name="Text 7"/>
          <p:cNvSpPr/>
          <p:nvPr/>
        </p:nvSpPr>
        <p:spPr>
          <a:xfrm>
            <a:off x="433983" y="1732836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19257" y="1748314"/>
            <a:ext cx="2271355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Program Ekonomi Halal Hebat (INHAH)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719257" y="2002512"/>
            <a:ext cx="78827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Membangun ekosistem halal nasional bekerja sama dengan KNEKS, BPKH, dan BUMN untuk mengoptimalkan potensi ekonomi syariah.</a:t>
            </a:r>
            <a:endParaRPr lang="en-US" sz="750" dirty="0"/>
          </a:p>
        </p:txBody>
      </p:sp>
      <p:sp>
        <p:nvSpPr>
          <p:cNvPr id="12" name="Shape 10"/>
          <p:cNvSpPr/>
          <p:nvPr/>
        </p:nvSpPr>
        <p:spPr>
          <a:xfrm>
            <a:off x="396835" y="2359462"/>
            <a:ext cx="223242" cy="223242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sp>
        <p:nvSpPr>
          <p:cNvPr id="13" name="Text 11"/>
          <p:cNvSpPr/>
          <p:nvPr/>
        </p:nvSpPr>
        <p:spPr>
          <a:xfrm>
            <a:off x="433983" y="2378035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719257" y="2393513"/>
            <a:ext cx="2144316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Pasar Peradaban &amp; Bazaar Nusantara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719257" y="2647712"/>
            <a:ext cx="78827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Fasilitasi promosi produk lokal di kementerian, BUMN, dan daerah untuk memperluas akses pasar UMKM.</a:t>
            </a:r>
            <a:endParaRPr lang="en-US" sz="750" dirty="0"/>
          </a:p>
        </p:txBody>
      </p:sp>
      <p:sp>
        <p:nvSpPr>
          <p:cNvPr id="16" name="Shape 14"/>
          <p:cNvSpPr/>
          <p:nvPr/>
        </p:nvSpPr>
        <p:spPr>
          <a:xfrm>
            <a:off x="396835" y="3004661"/>
            <a:ext cx="223242" cy="223242"/>
          </a:xfrm>
          <a:prstGeom prst="roundRect">
            <a:avLst>
              <a:gd name="adj" fmla="val 40007"/>
            </a:avLst>
          </a:prstGeom>
          <a:solidFill>
            <a:srgbClr val="CEE6FD"/>
          </a:solidFill>
          <a:ln/>
        </p:spPr>
      </p:sp>
      <p:sp>
        <p:nvSpPr>
          <p:cNvPr id="17" name="Text 15"/>
          <p:cNvSpPr/>
          <p:nvPr/>
        </p:nvSpPr>
        <p:spPr>
          <a:xfrm>
            <a:off x="433983" y="3023235"/>
            <a:ext cx="148828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719257" y="3038713"/>
            <a:ext cx="158484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Inkubator Wirausaha Sosial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719257" y="3292912"/>
            <a:ext cx="78827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Pengembangan startup dan koperasi berbasis komunitas untuk menciptakan ekosistem kewirausahaan yang berkelanjutan.</a:t>
            </a:r>
            <a:endParaRPr lang="en-US" sz="7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583" y="1069062"/>
            <a:ext cx="5389483" cy="5389483"/>
          </a:xfrm>
          <a:prstGeom prst="rect">
            <a:avLst/>
          </a:prstGeom>
        </p:spPr>
      </p:pic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83" y="6570107"/>
            <a:ext cx="5389483" cy="53894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7433"/>
            <a:ext cx="88247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Program Lingkungan, Sosial &amp; Budaya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82704"/>
            <a:ext cx="35529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Lingkungan &amp; Ketahanan Iklim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011924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Gerakan Hijau Nusantara: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Penanaman pohon, konservasi hutan kota, dan kampung hijau di seluruh Indonesia.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083606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Program Sungai Bersih: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Edukasi energi berkelanjutan dan pengelolaan sumber daya air.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155287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Sekolah Lingkungan Hidup: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Kolaborasi dengan KLHK dan pemerintah daerah untuk edukasi ekologi.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226969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 Peradaban Hijau: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Model pembangunan lingkungan berbasis kearifan lokal.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223986" y="2582704"/>
            <a:ext cx="40006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Sosial, Kemanusiaan &amp; Kesetaraan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223986" y="3011924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Gerakan Peduli Negeri: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Bantuan sosial, kesehatan, dan tanggap bencana untuk masyarakat terdampak.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223986" y="4083606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Program Lansia Bermartabat: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Perlindungan sosial bagi kelompok rentan dan lansia.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223986" y="483774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Rumah Harapan Anak Bangsa: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Perlindungan dan pemberdayaan anak-anak Indonesia.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223986" y="5591889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Solidaritas Perempuan Nusantara: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Pemberdayaan perempuan dan keluarga produktif.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654302" y="2582704"/>
            <a:ext cx="36390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Budaya, Identitas &amp; Komunikasi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54302" y="3011924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Festival Peradaban Nusantara: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Gelar budaya, kuliner, dan warisan tradisi daerah.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654302" y="3766066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Museum Digital Peradaban: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Dokumentasi sejarah dan nilai kebangsaan.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654302" y="45202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Cinta Produk Nusantara: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Kampanye nasional cinta buatan Indonesia.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654302" y="5274350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Kemitraan Media Nasional: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Kerja sama dengan ANTARA, TVRI, RRI untuk diseminasi pesan kebangsaan.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068" y="612696"/>
            <a:ext cx="7390567" cy="572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Ketahanan Nasional &amp; Bela Negara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33068" y="1258729"/>
            <a:ext cx="7677864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Menanamkan Semangat Cinta Tanah Air dan Kesiapsiagaan Nasional</a:t>
            </a:r>
            <a:endParaRPr lang="en-US" sz="2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68" y="2220873"/>
            <a:ext cx="916424" cy="13489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32729" y="2404110"/>
            <a:ext cx="3251002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Forum Kebangsaan Nusantara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832729" y="2800350"/>
            <a:ext cx="657820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Diskusi lintas generasi dan lembaga negara untuk membahas isu-isu strategis kebangsaan dan ketahanan nasional.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68" y="3569851"/>
            <a:ext cx="916424" cy="13489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32729" y="3753088"/>
            <a:ext cx="2350532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Pelatihan Bela Negara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832729" y="4149328"/>
            <a:ext cx="657820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Kerja sama dengan Kemenhan dan Lemhannas untuk membangun resiliensi komunitas dan kesadaran bela negara.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68" y="4918829"/>
            <a:ext cx="916424" cy="134897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32729" y="5102066"/>
            <a:ext cx="3174802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Ketahanan Sosial dan Pangan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832729" y="5498306"/>
            <a:ext cx="657820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Mendukung strategi kedaulatan pangan daerah untuk memperkuat ketahanan nasional dari tingkat lokal.</a:t>
            </a:r>
            <a:endParaRPr lang="en-US" sz="14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68" y="6267807"/>
            <a:ext cx="916424" cy="134897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32729" y="6451044"/>
            <a:ext cx="229112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Gerakan 2045 Emas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832729" y="6847284"/>
            <a:ext cx="657820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Inisiatif nasional mendukung visi Astacita Prabowo–Gibran menuju Indonesia Emas 2045 yang berdaulat dan sejahtera.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3831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272891"/>
            <a:ext cx="45502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Mitra Strategis dan Kolaborasi Nasional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396835" y="731877"/>
            <a:ext cx="83503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RPB Foundation menjalin kerja sama lintas sektor dengan berbagai lembaga strategis untuk memaksimalkan dampak program pembangunan peradaban bangsa.</a:t>
            </a:r>
            <a:endParaRPr lang="en-US" sz="750" dirty="0"/>
          </a:p>
        </p:txBody>
      </p:sp>
      <p:sp>
        <p:nvSpPr>
          <p:cNvPr id="5" name="Shape 2"/>
          <p:cNvSpPr/>
          <p:nvPr/>
        </p:nvSpPr>
        <p:spPr>
          <a:xfrm>
            <a:off x="396835" y="1002030"/>
            <a:ext cx="8350329" cy="1931789"/>
          </a:xfrm>
          <a:prstGeom prst="roundRect">
            <a:avLst>
              <a:gd name="adj" fmla="val 4623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496014" y="1101209"/>
            <a:ext cx="2069425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🏛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Kementerian &amp; Lembaga Negara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496014" y="1323380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Kemenko PMK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496014" y="1516618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Kemenko Perekonomian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496014" y="1709857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Kemendikbudristek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496014" y="1903095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KLHK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496014" y="2096333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KemenKopUKM</a:t>
            </a:r>
            <a:endParaRPr lang="en-US" sz="750" dirty="0"/>
          </a:p>
        </p:txBody>
      </p:sp>
      <p:sp>
        <p:nvSpPr>
          <p:cNvPr id="12" name="Text 9"/>
          <p:cNvSpPr/>
          <p:nvPr/>
        </p:nvSpPr>
        <p:spPr>
          <a:xfrm>
            <a:off x="496014" y="2289572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Kemensos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496014" y="2482810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BPKH, BAZNAS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496014" y="2676049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BNPB, Lemhannas</a:t>
            </a:r>
            <a:endParaRPr lang="en-US" sz="750" dirty="0"/>
          </a:p>
        </p:txBody>
      </p:sp>
      <p:sp>
        <p:nvSpPr>
          <p:cNvPr id="15" name="Shape 12"/>
          <p:cNvSpPr/>
          <p:nvPr/>
        </p:nvSpPr>
        <p:spPr>
          <a:xfrm>
            <a:off x="396835" y="3032998"/>
            <a:ext cx="8350329" cy="1956673"/>
          </a:xfrm>
          <a:prstGeom prst="roundRect">
            <a:avLst>
              <a:gd name="adj" fmla="val 4565"/>
            </a:avLst>
          </a:prstGeom>
          <a:solidFill>
            <a:srgbClr val="CEE6FD"/>
          </a:solidFill>
          <a:ln/>
        </p:spPr>
      </p:sp>
      <p:sp>
        <p:nvSpPr>
          <p:cNvPr id="16" name="Text 13"/>
          <p:cNvSpPr/>
          <p:nvPr/>
        </p:nvSpPr>
        <p:spPr>
          <a:xfrm>
            <a:off x="496014" y="3132177"/>
            <a:ext cx="1240393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🏢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BUMN &amp; BUMD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496014" y="3354348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Pertamina</a:t>
            </a:r>
            <a:endParaRPr lang="en-US" sz="750" dirty="0"/>
          </a:p>
        </p:txBody>
      </p:sp>
      <p:sp>
        <p:nvSpPr>
          <p:cNvPr id="18" name="Text 15"/>
          <p:cNvSpPr/>
          <p:nvPr/>
        </p:nvSpPr>
        <p:spPr>
          <a:xfrm>
            <a:off x="496014" y="3547586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Bank Mandiri</a:t>
            </a:r>
            <a:endParaRPr lang="en-US" sz="750" dirty="0"/>
          </a:p>
        </p:txBody>
      </p:sp>
      <p:sp>
        <p:nvSpPr>
          <p:cNvPr id="19" name="Text 16"/>
          <p:cNvSpPr/>
          <p:nvPr/>
        </p:nvSpPr>
        <p:spPr>
          <a:xfrm>
            <a:off x="496014" y="3740825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PLN</a:t>
            </a:r>
            <a:endParaRPr lang="en-US" sz="750" dirty="0"/>
          </a:p>
        </p:txBody>
      </p:sp>
      <p:sp>
        <p:nvSpPr>
          <p:cNvPr id="20" name="Text 17"/>
          <p:cNvSpPr/>
          <p:nvPr/>
        </p:nvSpPr>
        <p:spPr>
          <a:xfrm>
            <a:off x="496014" y="3934063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Telkom</a:t>
            </a:r>
            <a:endParaRPr lang="en-US" sz="750" dirty="0"/>
          </a:p>
        </p:txBody>
      </p:sp>
      <p:sp>
        <p:nvSpPr>
          <p:cNvPr id="21" name="Text 18"/>
          <p:cNvSpPr/>
          <p:nvPr/>
        </p:nvSpPr>
        <p:spPr>
          <a:xfrm>
            <a:off x="496014" y="4127302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Antam</a:t>
            </a:r>
            <a:endParaRPr lang="en-US" sz="750" dirty="0"/>
          </a:p>
        </p:txBody>
      </p:sp>
      <p:sp>
        <p:nvSpPr>
          <p:cNvPr id="22" name="Text 19"/>
          <p:cNvSpPr/>
          <p:nvPr/>
        </p:nvSpPr>
        <p:spPr>
          <a:xfrm>
            <a:off x="496014" y="4320540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Bank DKI</a:t>
            </a:r>
            <a:endParaRPr lang="en-US" sz="750" dirty="0"/>
          </a:p>
        </p:txBody>
      </p:sp>
      <p:sp>
        <p:nvSpPr>
          <p:cNvPr id="23" name="Text 20"/>
          <p:cNvSpPr/>
          <p:nvPr/>
        </p:nvSpPr>
        <p:spPr>
          <a:xfrm>
            <a:off x="496014" y="4513778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Jaktour</a:t>
            </a:r>
            <a:endParaRPr lang="en-US" sz="750" dirty="0"/>
          </a:p>
        </p:txBody>
      </p:sp>
      <p:sp>
        <p:nvSpPr>
          <p:cNvPr id="24" name="Text 21"/>
          <p:cNvSpPr/>
          <p:nvPr/>
        </p:nvSpPr>
        <p:spPr>
          <a:xfrm>
            <a:off x="496014" y="4731901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Melalui program CSR dan kolaborasi pemberdayaan masyarakat.</a:t>
            </a:r>
            <a:endParaRPr lang="en-US" sz="750" dirty="0"/>
          </a:p>
        </p:txBody>
      </p:sp>
      <p:sp>
        <p:nvSpPr>
          <p:cNvPr id="25" name="Shape 22"/>
          <p:cNvSpPr/>
          <p:nvPr/>
        </p:nvSpPr>
        <p:spPr>
          <a:xfrm>
            <a:off x="396835" y="5088850"/>
            <a:ext cx="8350329" cy="1376958"/>
          </a:xfrm>
          <a:prstGeom prst="roundRect">
            <a:avLst>
              <a:gd name="adj" fmla="val 6486"/>
            </a:avLst>
          </a:prstGeom>
          <a:solidFill>
            <a:srgbClr val="CEE6FD"/>
          </a:solidFill>
          <a:ln/>
        </p:spPr>
      </p:sp>
      <p:sp>
        <p:nvSpPr>
          <p:cNvPr id="26" name="Text 23"/>
          <p:cNvSpPr/>
          <p:nvPr/>
        </p:nvSpPr>
        <p:spPr>
          <a:xfrm>
            <a:off x="496014" y="5188029"/>
            <a:ext cx="1309568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🏙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Pemerintah Daerah</a:t>
            </a:r>
            <a:endParaRPr lang="en-US" sz="950" dirty="0"/>
          </a:p>
        </p:txBody>
      </p:sp>
      <p:sp>
        <p:nvSpPr>
          <p:cNvPr id="27" name="Text 24"/>
          <p:cNvSpPr/>
          <p:nvPr/>
        </p:nvSpPr>
        <p:spPr>
          <a:xfrm>
            <a:off x="496014" y="5410200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Kerja sama dengan Pemprov, Pemkab, dan Pemkot seluruh Indonesia untuk:</a:t>
            </a:r>
            <a:endParaRPr lang="en-US" sz="750" dirty="0"/>
          </a:p>
        </p:txBody>
      </p:sp>
      <p:sp>
        <p:nvSpPr>
          <p:cNvPr id="28" name="Text 25"/>
          <p:cNvSpPr/>
          <p:nvPr/>
        </p:nvSpPr>
        <p:spPr>
          <a:xfrm>
            <a:off x="496014" y="5628323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Festival Peradaban Daerah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496014" y="5821561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Pelatihan SDM</a:t>
            </a:r>
            <a:endParaRPr lang="en-US" sz="750" dirty="0"/>
          </a:p>
        </p:txBody>
      </p:sp>
      <p:sp>
        <p:nvSpPr>
          <p:cNvPr id="30" name="Text 27"/>
          <p:cNvSpPr/>
          <p:nvPr/>
        </p:nvSpPr>
        <p:spPr>
          <a:xfrm>
            <a:off x="496014" y="6014799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UMKM Daerah Berdaya</a:t>
            </a:r>
            <a:endParaRPr lang="en-US" sz="750" dirty="0"/>
          </a:p>
        </p:txBody>
      </p:sp>
      <p:sp>
        <p:nvSpPr>
          <p:cNvPr id="31" name="Text 28"/>
          <p:cNvSpPr/>
          <p:nvPr/>
        </p:nvSpPr>
        <p:spPr>
          <a:xfrm>
            <a:off x="496014" y="6208038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Program pembangunan lokal</a:t>
            </a:r>
            <a:endParaRPr lang="en-US" sz="750" dirty="0"/>
          </a:p>
        </p:txBody>
      </p:sp>
      <p:sp>
        <p:nvSpPr>
          <p:cNvPr id="32" name="Shape 29"/>
          <p:cNvSpPr/>
          <p:nvPr/>
        </p:nvSpPr>
        <p:spPr>
          <a:xfrm>
            <a:off x="396835" y="6564987"/>
            <a:ext cx="8350329" cy="1545312"/>
          </a:xfrm>
          <a:prstGeom prst="roundRect">
            <a:avLst>
              <a:gd name="adj" fmla="val 5780"/>
            </a:avLst>
          </a:prstGeom>
          <a:solidFill>
            <a:srgbClr val="CEE6FD"/>
          </a:solidFill>
          <a:ln/>
        </p:spPr>
      </p:sp>
      <p:sp>
        <p:nvSpPr>
          <p:cNvPr id="33" name="Text 30"/>
          <p:cNvSpPr/>
          <p:nvPr/>
        </p:nvSpPr>
        <p:spPr>
          <a:xfrm>
            <a:off x="496014" y="6664166"/>
            <a:ext cx="1566862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🎓</a:t>
            </a:r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Akademisi &amp; Komunitas</a:t>
            </a:r>
            <a:endParaRPr lang="en-US" sz="950" dirty="0"/>
          </a:p>
        </p:txBody>
      </p:sp>
      <p:sp>
        <p:nvSpPr>
          <p:cNvPr id="34" name="Text 31"/>
          <p:cNvSpPr/>
          <p:nvPr/>
        </p:nvSpPr>
        <p:spPr>
          <a:xfrm>
            <a:off x="496014" y="6886337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Universitas Indonesia</a:t>
            </a:r>
            <a:endParaRPr lang="en-US" sz="750" dirty="0"/>
          </a:p>
        </p:txBody>
      </p:sp>
      <p:sp>
        <p:nvSpPr>
          <p:cNvPr id="35" name="Text 32"/>
          <p:cNvSpPr/>
          <p:nvPr/>
        </p:nvSpPr>
        <p:spPr>
          <a:xfrm>
            <a:off x="496014" y="7079575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IPB</a:t>
            </a:r>
            <a:endParaRPr lang="en-US" sz="750" dirty="0"/>
          </a:p>
        </p:txBody>
      </p:sp>
      <p:sp>
        <p:nvSpPr>
          <p:cNvPr id="36" name="Text 33"/>
          <p:cNvSpPr/>
          <p:nvPr/>
        </p:nvSpPr>
        <p:spPr>
          <a:xfrm>
            <a:off x="496014" y="7272814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UGM</a:t>
            </a:r>
            <a:endParaRPr lang="en-US" sz="750" dirty="0"/>
          </a:p>
        </p:txBody>
      </p:sp>
      <p:sp>
        <p:nvSpPr>
          <p:cNvPr id="37" name="Text 34"/>
          <p:cNvSpPr/>
          <p:nvPr/>
        </p:nvSpPr>
        <p:spPr>
          <a:xfrm>
            <a:off x="496014" y="7466052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UIN</a:t>
            </a:r>
            <a:endParaRPr lang="en-US" sz="750" dirty="0"/>
          </a:p>
        </p:txBody>
      </p:sp>
      <p:sp>
        <p:nvSpPr>
          <p:cNvPr id="38" name="Text 35"/>
          <p:cNvSpPr/>
          <p:nvPr/>
        </p:nvSpPr>
        <p:spPr>
          <a:xfrm>
            <a:off x="496014" y="7659291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Jaringan lembaga sosial</a:t>
            </a:r>
            <a:endParaRPr lang="en-US" sz="750" dirty="0"/>
          </a:p>
        </p:txBody>
      </p:sp>
      <p:sp>
        <p:nvSpPr>
          <p:cNvPr id="39" name="Text 36"/>
          <p:cNvSpPr/>
          <p:nvPr/>
        </p:nvSpPr>
        <p:spPr>
          <a:xfrm>
            <a:off x="496014" y="7852529"/>
            <a:ext cx="8151971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Komunitas literasi nasional</a:t>
            </a:r>
            <a:endParaRPr lang="en-US" sz="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2025-10-26T17:57:58Z</dcterms:created>
  <dcterms:modified xsi:type="dcterms:W3CDTF">2025-10-26T17:57:58Z</dcterms:modified>
</cp:coreProperties>
</file>